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66" r:id="rId5"/>
    <p:sldId id="268" r:id="rId6"/>
    <p:sldId id="258" r:id="rId7"/>
    <p:sldId id="259" r:id="rId8"/>
    <p:sldId id="260" r:id="rId9"/>
    <p:sldId id="261" r:id="rId10"/>
    <p:sldId id="269" r:id="rId11"/>
    <p:sldId id="270" r:id="rId12"/>
    <p:sldId id="262" r:id="rId13"/>
    <p:sldId id="263" r:id="rId14"/>
    <p:sldId id="264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80" d="100"/>
          <a:sy n="80" d="100"/>
        </p:scale>
        <p:origin x="-342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F42C88-E319-4B82-8173-4319E01E3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28726"/>
            <a:ext cx="8288338" cy="40767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Comparative Medicine</a:t>
            </a:r>
          </a:p>
          <a:p>
            <a:pPr marL="0" indent="0" algn="ctr">
              <a:buNone/>
            </a:pPr>
            <a:b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(Institution)</a:t>
            </a:r>
          </a:p>
          <a:p>
            <a:pPr marL="0" indent="0" algn="ctr">
              <a:buNone/>
            </a:pPr>
            <a:b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(Name)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930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D6A0D-D9BE-4D34-BAFF-37504FB2B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065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96CD2-23D2-4E5B-9CD0-4E4EE5F86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00175"/>
            <a:ext cx="8697913" cy="46386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people from the united states do not have access to  essential healthcare service .</a:t>
            </a: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despite the availability of Obama health care act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Wes, D. E. 2018).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Differences in health care access are attributed to socioeconomic status and ethnicity</a:t>
            </a: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care system does not measure to its standards.</a:t>
            </a: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 making them to think of reforms to strengthen it to have maximum impact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897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07807"/>
          </a:xfrm>
        </p:spPr>
        <p:txBody>
          <a:bodyPr/>
          <a:lstStyle/>
          <a:p>
            <a:pPr algn="ctr"/>
            <a:r>
              <a:rPr lang="en-GB" b="1" dirty="0">
                <a:latin typeface="Times New Roman" pitchFamily="18" charset="0"/>
                <a:cs typeface="Times New Roman" pitchFamily="18" charset="0"/>
              </a:rPr>
              <a:t>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4716" y="1443790"/>
            <a:ext cx="10493959" cy="4443369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The first people in America came from Asia in 1600s.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(McBride, D, 2018). </a:t>
            </a:r>
            <a:endParaRPr lang="en-GB" sz="26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1492 Christopher Columbus reached Bahamas</a:t>
            </a:r>
          </a:p>
          <a:p>
            <a:pPr lvl="1">
              <a:lnSpc>
                <a:spcPct val="150000"/>
              </a:lnSpc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1565 French settlers in northern Florida were destroyed.</a:t>
            </a:r>
          </a:p>
          <a:p>
            <a:pPr lvl="1">
              <a:lnSpc>
                <a:spcPct val="150000"/>
              </a:lnSpc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1585 the first British colony was established.</a:t>
            </a:r>
          </a:p>
          <a:p>
            <a:pPr lvl="1">
              <a:lnSpc>
                <a:spcPct val="150000"/>
              </a:lnSpc>
            </a:pPr>
            <a:r>
              <a:rPr lang="en-GB" sz="2600" dirty="0">
                <a:latin typeface="Times New Roman" pitchFamily="18" charset="0"/>
                <a:cs typeface="Times New Roman" pitchFamily="18" charset="0"/>
              </a:rPr>
              <a:t>18thcentury slavery was wide spread in the area.</a:t>
            </a:r>
          </a:p>
          <a:p>
            <a:pPr marL="400050" lvl="1" indent="0">
              <a:lnSpc>
                <a:spcPct val="150000"/>
              </a:lnSpc>
              <a:buNone/>
            </a:pPr>
            <a:endParaRPr lang="en-GB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757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6297" y="624110"/>
            <a:ext cx="9818316" cy="795616"/>
          </a:xfrm>
        </p:spPr>
        <p:txBody>
          <a:bodyPr/>
          <a:lstStyle/>
          <a:p>
            <a:r>
              <a:rPr lang="en-GB" b="1" dirty="0">
                <a:latin typeface="Times New Roman" pitchFamily="18" charset="0"/>
                <a:cs typeface="Times New Roman" pitchFamily="18" charset="0"/>
              </a:rPr>
              <a:t>Size and geography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9411" y="1323474"/>
            <a:ext cx="10205201" cy="4587748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Approximately united states is 3.79million squire miles i.e. approximately 6.5%of the world.</a:t>
            </a:r>
          </a:p>
          <a:p>
            <a:pPr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93% of this area is land </a:t>
            </a:r>
          </a:p>
          <a:p>
            <a:pPr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Estimated population by 2015 was321.4 millions that is around 4.4% of the worlds total population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Jensen-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Jarolim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 E. 2017). 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sz="2800" b="1" dirty="0">
                <a:latin typeface="Times New Roman" pitchFamily="18" charset="0"/>
                <a:cs typeface="Times New Roman" pitchFamily="18" charset="0"/>
              </a:rPr>
              <a:t>Government and political system</a:t>
            </a:r>
          </a:p>
          <a:p>
            <a:pPr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Citizens elect individuals who form the government.</a:t>
            </a:r>
          </a:p>
          <a:p>
            <a:pPr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Principles of government includes; government by the people, limited government, federalism, separation of powers , checks and balance, respect of individual wealth, equal opportunity, bill of rights (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McBride, D.,2018). 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There are two major parties, Republican and democratic parties.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660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3169" y="522514"/>
            <a:ext cx="9901443" cy="724395"/>
          </a:xfrm>
        </p:spPr>
        <p:txBody>
          <a:bodyPr/>
          <a:lstStyle/>
          <a:p>
            <a:r>
              <a:rPr lang="en-GB" b="1" dirty="0">
                <a:latin typeface="Times New Roman" pitchFamily="18" charset="0"/>
                <a:cs typeface="Times New Roman" pitchFamily="18" charset="0"/>
              </a:rPr>
              <a:t>Macroeconomics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7221" y="1275347"/>
            <a:ext cx="10133012" cy="463587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America is referred as land of plenty due to many natural resources in the area.</a:t>
            </a:r>
          </a:p>
          <a:p>
            <a:pPr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Maximum production is achieved through various principles such as free market and private ownership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> Demographic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  In 2013 , 12.7% of the people were foreigners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  Fertility rate had reduced from 70.9 to 62.5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  By 2014, 14.8%  of the population were living in poverty.</a:t>
            </a:r>
          </a:p>
          <a:p>
            <a:pPr marL="0" indent="0">
              <a:lnSpc>
                <a:spcPct val="150000"/>
              </a:lnSpc>
              <a:buNone/>
            </a:pP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3667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8F8EA4-9A16-494D-8AE3-340846F54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728440"/>
          </a:xfrm>
        </p:spPr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of Healthcare System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6CAD4E-49AB-419F-A5A1-21FE728E2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5" y="1386111"/>
            <a:ext cx="5589080" cy="1020485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Pre-World War II Pre-Industrialization Era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3FF320-DD6F-411A-9923-49FB2D3CF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38276" y="2762250"/>
            <a:ext cx="5493830" cy="3140776"/>
          </a:xfrm>
        </p:spPr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 on health was not based on science.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believed in domestic character rather than professional(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Dawes, D. E. 2018).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BF409B-CEDC-42B9-8AF0-83D51B2BA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57" y="1386110"/>
            <a:ext cx="4529743" cy="1020485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World War  II Post-Industrialization Era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66D12C7-B967-464F-A21E-B30075AE45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32105" y="2759022"/>
            <a:ext cx="4573526" cy="3140776"/>
          </a:xfrm>
        </p:spPr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Urbanization  increased discoveries in medical area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 to growth of health care coverage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516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F0323-3602-4EB8-868A-FA4BC4525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0865"/>
          </a:xfrm>
        </p:spPr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of Health Insurance System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3804E-4B60-44E0-A940-6C1C290D3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aim of insurance was for payment of wages that workers had lost due to diseases or injuries (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McBride, D. 2018). </a:t>
            </a: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insurance was later rolled out in 1900  as a permanent aspect of benefiting the employers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insurance later became a key component during collective bargaining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insurance has grown rapidly and private sectors are leading in its provision.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797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A9444-A3B3-4CC7-9AC4-AD5EB1883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701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of Current Healthcare System In US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C4524-3DD4-4F6A-84E1-1C4C160A3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4949"/>
            <a:ext cx="8915400" cy="458152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220000"/>
              </a:lnSpc>
              <a:buFont typeface="+mj-lt"/>
              <a:buAutoNum type="arabicPeriod"/>
            </a:pPr>
            <a:r>
              <a:rPr lang="en-GB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Facilities</a:t>
            </a:r>
          </a:p>
          <a:p>
            <a:pPr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care being  the vast industry</a:t>
            </a:r>
          </a:p>
          <a:p>
            <a:pPr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high infrastructural development to ensure adequate medical service delivery</a:t>
            </a:r>
          </a:p>
          <a:p>
            <a:pPr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Invested in postmodern facilities </a:t>
            </a:r>
          </a:p>
          <a:p>
            <a:pPr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class medical schools to teach and equipped medical providers with relevant knowledge</a:t>
            </a:r>
          </a:p>
          <a:p>
            <a:pPr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investment in research and development </a:t>
            </a:r>
            <a:r>
              <a:rPr lang="en-US" sz="7200" dirty="0">
                <a:latin typeface="Times New Roman" panose="02020603050405020304" pitchFamily="18" charset="0"/>
                <a:cs typeface="Times New Roman" pitchFamily="18" charset="0"/>
              </a:rPr>
              <a:t>(</a:t>
            </a:r>
            <a:r>
              <a:rPr lang="en-US" sz="7200" dirty="0" err="1">
                <a:latin typeface="Times New Roman" panose="02020603050405020304" pitchFamily="18" charset="0"/>
                <a:cs typeface="Times New Roman" pitchFamily="18" charset="0"/>
              </a:rPr>
              <a:t>Malani</a:t>
            </a:r>
            <a:r>
              <a:rPr lang="en-US" sz="7200" dirty="0">
                <a:latin typeface="Times New Roman" panose="02020603050405020304" pitchFamily="18" charset="0"/>
                <a:cs typeface="Times New Roman" pitchFamily="18" charset="0"/>
              </a:rPr>
              <a:t>, A., &amp; </a:t>
            </a:r>
            <a:r>
              <a:rPr lang="en-US" sz="7200" dirty="0" err="1">
                <a:latin typeface="Times New Roman" panose="02020603050405020304" pitchFamily="18" charset="0"/>
                <a:cs typeface="Times New Roman" pitchFamily="18" charset="0"/>
              </a:rPr>
              <a:t>Schill</a:t>
            </a:r>
            <a:r>
              <a:rPr lang="en-US" sz="7200" dirty="0">
                <a:latin typeface="Times New Roman" panose="02020603050405020304" pitchFamily="18" charset="0"/>
                <a:cs typeface="Times New Roman" pitchFamily="18" charset="0"/>
              </a:rPr>
              <a:t> , M. H. 2015)</a:t>
            </a:r>
            <a:endParaRPr lang="en-GB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20000"/>
              </a:lnSpc>
              <a:buNone/>
            </a:pPr>
            <a:endParaRPr lang="en-GB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20000"/>
              </a:lnSpc>
              <a:buNone/>
            </a:pPr>
            <a:r>
              <a:rPr lang="en-GB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630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FD27B-2909-4BEE-9331-178D63AE2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9036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78124-FF41-4CED-B2B7-E6D0D99E4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90675"/>
            <a:ext cx="8915400" cy="4320547"/>
          </a:xfrm>
        </p:spPr>
        <p:txBody>
          <a:bodyPr/>
          <a:lstStyle/>
          <a:p>
            <a:pPr>
              <a:lnSpc>
                <a:spcPct val="200000"/>
              </a:lnSpc>
              <a:buFont typeface="+mj-lt"/>
              <a:buAutoNum type="arabicPeriod" startAt="2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Workforce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Approximately 854,698 health care providers were in Unite States in 2013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shows that 10,000 people were being attended by 27.6 physicians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estimated that 74% of the  physicians are  private operators ,26%  practice in hospitals and research fields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 (Johnson, J. A., </a:t>
            </a:r>
            <a:r>
              <a:rPr lang="en-US" dirty="0" err="1">
                <a:latin typeface="Times New Roman" panose="02020603050405020304" pitchFamily="18" charset="0"/>
                <a:cs typeface="Times New Roman" pitchFamily="18" charset="0"/>
              </a:rPr>
              <a:t>Stoskopf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 , C., &amp; Shi, L. 2017)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Nurses cover the largest proportion  of health care providers.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02051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167" y="356260"/>
            <a:ext cx="9996446" cy="866898"/>
          </a:xfrm>
        </p:spPr>
        <p:txBody>
          <a:bodyPr/>
          <a:lstStyle/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 Healthcare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47537" y="961901"/>
            <a:ext cx="10157075" cy="5688281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Inpatient institutions </a:t>
            </a:r>
          </a:p>
          <a:p>
            <a:pPr lvl="1">
              <a:lnSpc>
                <a:spcPct val="150000"/>
              </a:lnSpc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Outpatient settings </a:t>
            </a:r>
          </a:p>
          <a:p>
            <a:pPr lvl="1">
              <a:lnSpc>
                <a:spcPct val="150000"/>
              </a:lnSpc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Public health</a:t>
            </a:r>
          </a:p>
          <a:p>
            <a:pPr lvl="1">
              <a:lnSpc>
                <a:spcPct val="150000"/>
              </a:lnSpc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The subsystems of U.S health care delivery</a:t>
            </a:r>
          </a:p>
          <a:p>
            <a:pPr lvl="1">
              <a:lnSpc>
                <a:spcPct val="150000"/>
              </a:lnSpc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The managed care system </a:t>
            </a:r>
          </a:p>
          <a:p>
            <a:pPr lvl="1">
              <a:lnSpc>
                <a:spcPct val="150000"/>
              </a:lnSpc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The military and veterans  systems</a:t>
            </a:r>
          </a:p>
          <a:p>
            <a:pPr lvl="1">
              <a:lnSpc>
                <a:spcPct val="150000"/>
              </a:lnSpc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The system for vulnerable populations</a:t>
            </a:r>
          </a:p>
          <a:p>
            <a:pPr lvl="1">
              <a:lnSpc>
                <a:spcPct val="150000"/>
              </a:lnSpc>
            </a:pPr>
            <a:r>
              <a:rPr lang="en-GB" sz="2200" dirty="0">
                <a:latin typeface="Times New Roman" pitchFamily="18" charset="0"/>
                <a:cs typeface="Times New Roman" pitchFamily="18" charset="0"/>
              </a:rPr>
              <a:t>The Indian health system</a:t>
            </a:r>
          </a:p>
        </p:txBody>
      </p:sp>
    </p:spTree>
    <p:extLst>
      <p:ext uri="{BB962C8B-B14F-4D97-AF65-F5344CB8AC3E}">
        <p14:creationId xmlns:p14="http://schemas.microsoft.com/office/powerpoint/2010/main" val="289777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3169" y="624110"/>
            <a:ext cx="9901443" cy="789054"/>
          </a:xfrm>
        </p:spPr>
        <p:txBody>
          <a:bodyPr/>
          <a:lstStyle/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Healthcare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67543" y="1282535"/>
            <a:ext cx="9937069" cy="4628687"/>
          </a:xfrm>
        </p:spPr>
        <p:txBody>
          <a:bodyPr>
            <a:normAutofit/>
          </a:bodyPr>
          <a:lstStyle/>
          <a:p>
            <a:pPr lvl="1"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No central governing agency and little integration and coordination</a:t>
            </a:r>
          </a:p>
          <a:p>
            <a:pPr lvl="1"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A technology-driven delivery focusing on acute care</a:t>
            </a:r>
          </a:p>
          <a:p>
            <a:pPr lvl="1"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High cost, unequal access, and mixed outcomes</a:t>
            </a:r>
          </a:p>
          <a:p>
            <a:pPr lvl="1"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Delivery of health care under imperfect market conditions</a:t>
            </a:r>
          </a:p>
          <a:p>
            <a:pPr lvl="1"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Government as subsidiary to the private sector</a:t>
            </a:r>
          </a:p>
          <a:p>
            <a:pPr lvl="1"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 market justice versus social justice pervasive  through health care</a:t>
            </a:r>
          </a:p>
          <a:p>
            <a:pPr lvl="1"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Multiple players and balance of power</a:t>
            </a:r>
          </a:p>
          <a:p>
            <a:pPr lvl="1">
              <a:lnSpc>
                <a:spcPct val="15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Quest for integration and accountability</a:t>
            </a:r>
          </a:p>
        </p:txBody>
      </p:sp>
    </p:spTree>
    <p:extLst>
      <p:ext uri="{BB962C8B-B14F-4D97-AF65-F5344CB8AC3E}">
        <p14:creationId xmlns:p14="http://schemas.microsoft.com/office/powerpoint/2010/main" val="3552874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7F158-255A-4B90-886C-ED1F7A79F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61790"/>
          </a:xfrm>
        </p:spPr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Care System Evaluation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FCD6D-7043-4AF8-89F3-16862D0BB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57350"/>
            <a:ext cx="8915400" cy="4253872"/>
          </a:xfrm>
        </p:spPr>
        <p:txBody>
          <a:bodyPr/>
          <a:lstStyle/>
          <a:p>
            <a:pPr>
              <a:lnSpc>
                <a:spcPct val="25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factors  such as culture ,economic and politics influencing nations healthcare .</a:t>
            </a:r>
          </a:p>
          <a:p>
            <a:pPr>
              <a:lnSpc>
                <a:spcPct val="25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united states plays a major role  in provision of  universal health care to most developed  countries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Dawes, D. E. 2018)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5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United states spend approximately $9,523 per capita on healthcare system </a:t>
            </a:r>
          </a:p>
          <a:p>
            <a:pPr>
              <a:lnSpc>
                <a:spcPct val="25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Provision of healthcare  services is dominated with private sectors.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241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E0C29-4ABF-4FFE-A574-DB824759B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04640"/>
          </a:xfrm>
        </p:spPr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10CF8-4594-458B-BF4A-DE7B600E8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86250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US health care system is advanced  with higher coverage.</a:t>
            </a:r>
          </a:p>
          <a:p>
            <a:pPr>
              <a:lnSpc>
                <a:spcPct val="20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provision to citizens of united states is not well organised.</a:t>
            </a:r>
          </a:p>
          <a:p>
            <a:pPr>
              <a:lnSpc>
                <a:spcPct val="20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various subsystems that have been put in place to ensure citizens acquire healthcare services.</a:t>
            </a:r>
          </a:p>
          <a:p>
            <a:pPr>
              <a:lnSpc>
                <a:spcPct val="20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subsystems includes covers vulnerable population.</a:t>
            </a:r>
          </a:p>
          <a:p>
            <a:pPr>
              <a:lnSpc>
                <a:spcPct val="20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Factors that makes health care of unite states to be different includes integration and coordination among various departments.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774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63CFE-2686-4CB5-B716-5FB31F792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9390"/>
          </a:xfrm>
        </p:spPr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2EE1A-93CA-4882-A97B-12707E61B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38325"/>
            <a:ext cx="8915400" cy="4571999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Dawes, D. E. (2018).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 years of Obama Care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Johns Hopkins University Press. 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Jensen-</a:t>
            </a:r>
            <a:r>
              <a:rPr lang="en-US" dirty="0" err="1">
                <a:latin typeface="Times New Roman" panose="02020603050405020304" pitchFamily="18" charset="0"/>
                <a:cs typeface="Times New Roman" pitchFamily="18" charset="0"/>
              </a:rPr>
              <a:t>Jarolim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, E. (2017). </a:t>
            </a:r>
            <a:r>
              <a:rPr lang="en-US" i="1" dirty="0">
                <a:latin typeface="Times New Roman" panose="02020603050405020304" pitchFamily="18" charset="0"/>
                <a:cs typeface="Times New Roman" pitchFamily="18" charset="0"/>
              </a:rPr>
              <a:t>Comparative medicine: Disorders linking humans with their animals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Springer. 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Johnson, J. A., </a:t>
            </a:r>
            <a:r>
              <a:rPr lang="en-US" dirty="0" err="1">
                <a:latin typeface="Times New Roman" panose="02020603050405020304" pitchFamily="18" charset="0"/>
                <a:cs typeface="Times New Roman" pitchFamily="18" charset="0"/>
              </a:rPr>
              <a:t>Stoskopf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, C., &amp; Shi, L. (2017). </a:t>
            </a:r>
            <a:r>
              <a:rPr lang="en-US" i="1" dirty="0">
                <a:latin typeface="Times New Roman" panose="02020603050405020304" pitchFamily="18" charset="0"/>
                <a:cs typeface="Times New Roman" pitchFamily="18" charset="0"/>
              </a:rPr>
              <a:t>Comparative health systems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. Jones &amp; Bartlett Learning. 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itchFamily="18" charset="0"/>
              </a:rPr>
              <a:t>Malani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, A., &amp; </a:t>
            </a:r>
            <a:r>
              <a:rPr lang="en-US" dirty="0" err="1">
                <a:latin typeface="Times New Roman" panose="02020603050405020304" pitchFamily="18" charset="0"/>
                <a:cs typeface="Times New Roman" pitchFamily="18" charset="0"/>
              </a:rPr>
              <a:t>Schill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, M. H. (2015). </a:t>
            </a:r>
            <a:r>
              <a:rPr lang="en-US" i="1" dirty="0">
                <a:latin typeface="Times New Roman" panose="02020603050405020304" pitchFamily="18" charset="0"/>
                <a:cs typeface="Times New Roman" pitchFamily="18" charset="0"/>
              </a:rPr>
              <a:t>The future of healthcare reform in the United States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University of Chicago Press. 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McBride, D. (2018). </a:t>
            </a:r>
            <a:r>
              <a:rPr lang="en-US" i="1" dirty="0">
                <a:latin typeface="Times New Roman" panose="02020603050405020304" pitchFamily="18" charset="0"/>
                <a:cs typeface="Times New Roman" pitchFamily="18" charset="0"/>
              </a:rPr>
              <a:t>Caring for equality: A history of African American health and healthcare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. Row man &amp; Littlefield</a:t>
            </a:r>
          </a:p>
        </p:txBody>
      </p:sp>
    </p:spTree>
    <p:extLst>
      <p:ext uri="{BB962C8B-B14F-4D97-AF65-F5344CB8AC3E}">
        <p14:creationId xmlns:p14="http://schemas.microsoft.com/office/powerpoint/2010/main" val="426227687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696</TotalTime>
  <Words>534</Words>
  <Application>Microsoft Office PowerPoint</Application>
  <PresentationFormat>Widescreen</PresentationFormat>
  <Paragraphs>107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Wisp</vt:lpstr>
      <vt:lpstr>PowerPoint Presentation</vt:lpstr>
      <vt:lpstr>Introduction</vt:lpstr>
      <vt:lpstr>History</vt:lpstr>
      <vt:lpstr>Size and geography </vt:lpstr>
      <vt:lpstr>Macroeconomics </vt:lpstr>
      <vt:lpstr>History of Healthcare System</vt:lpstr>
      <vt:lpstr>History of Health Insurance System </vt:lpstr>
      <vt:lpstr>Description of Current Healthcare System In US </vt:lpstr>
      <vt:lpstr>Conti…</vt:lpstr>
      <vt:lpstr> Healthcare system</vt:lpstr>
      <vt:lpstr>Healthcare evaluation</vt:lpstr>
      <vt:lpstr>Health Care System Evaluation</vt:lpstr>
      <vt:lpstr>Conclusion</vt:lpstr>
      <vt:lpstr>Reference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Dagra</dc:creator>
  <cp:lastModifiedBy>nyoike31@gmail.com</cp:lastModifiedBy>
  <cp:revision>28</cp:revision>
  <dcterms:created xsi:type="dcterms:W3CDTF">2020-09-29T07:06:30Z</dcterms:created>
  <dcterms:modified xsi:type="dcterms:W3CDTF">2020-09-30T07:21:05Z</dcterms:modified>
</cp:coreProperties>
</file>